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3" r:id="rId5"/>
    <p:sldId id="264"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3" y="1122363"/>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 </a:t>
            </a:r>
          </a:p>
          <a:p>
            <a:r>
              <a:rPr lang="en-US" sz="3600" dirty="0" smtClean="0">
                <a:solidFill>
                  <a:schemeClr val="accent6">
                    <a:lumMod val="75000"/>
                  </a:schemeClr>
                </a:solidFill>
              </a:rPr>
              <a:t>October 2016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96" y="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26666" y="579756"/>
            <a:ext cx="11509019" cy="7695953"/>
          </a:xfrm>
          <a:prstGeom prst="rect">
            <a:avLst/>
          </a:prstGeom>
        </p:spPr>
        <p:txBody>
          <a:bodyPr wrap="square">
            <a:spAutoFit/>
          </a:bodyPr>
          <a:lstStyle/>
          <a:p>
            <a:pPr>
              <a:lnSpc>
                <a:spcPct val="115000"/>
              </a:lnSpc>
            </a:pPr>
            <a:r>
              <a:rPr lang="en-US" b="1" dirty="0" smtClean="0">
                <a:latin typeface="Calibri" panose="020F0502020204030204" pitchFamily="34" charset="0"/>
                <a:ea typeface="Calibri" panose="020F0502020204030204" pitchFamily="34" charset="0"/>
                <a:cs typeface="Times New Roman" panose="02020603050405020304" pitchFamily="18" charset="0"/>
              </a:rPr>
              <a:t>WSD Emergency Response Plan </a:t>
            </a:r>
            <a:r>
              <a:rPr lang="en-US" dirty="0" smtClean="0">
                <a:latin typeface="Calibri" panose="020F0502020204030204" pitchFamily="34" charset="0"/>
                <a:ea typeface="Calibri" panose="020F0502020204030204" pitchFamily="34" charset="0"/>
                <a:cs typeface="Times New Roman" panose="02020603050405020304" pitchFamily="18" charset="0"/>
              </a:rPr>
              <a:t>– A new District Emergency Response Plan is in final </a:t>
            </a:r>
            <a:r>
              <a:rPr lang="en-US" dirty="0">
                <a:latin typeface="Calibri" panose="020F0502020204030204" pitchFamily="34" charset="0"/>
                <a:ea typeface="Calibri" panose="020F0502020204030204" pitchFamily="34" charset="0"/>
                <a:cs typeface="Times New Roman" panose="02020603050405020304" pitchFamily="18" charset="0"/>
              </a:rPr>
              <a:t>draft and will be delivered to the </a:t>
            </a:r>
            <a:r>
              <a:rPr lang="en-US" dirty="0" smtClean="0">
                <a:latin typeface="Calibri" panose="020F0502020204030204" pitchFamily="34" charset="0"/>
                <a:ea typeface="Calibri" panose="020F0502020204030204" pitchFamily="34" charset="0"/>
                <a:cs typeface="Times New Roman" panose="02020603050405020304" pitchFamily="18" charset="0"/>
              </a:rPr>
              <a:t>Superintendent for review in November. This plan is the umbrella for school level plans throughout the District. The</a:t>
            </a:r>
            <a:r>
              <a:rPr lang="en-US" dirty="0" smtClean="0"/>
              <a:t> </a:t>
            </a:r>
            <a:r>
              <a:rPr lang="en-US" dirty="0"/>
              <a:t>procedure is arranged into two distinct sections. The first section involves district level guidance for emergency planning and the second section contains procedures for each </a:t>
            </a:r>
            <a:r>
              <a:rPr lang="en-US" dirty="0" smtClean="0"/>
              <a:t>of the schools. It creates a uniform response for all school emergencies based on the results of a probability model that have been completed at four of the schools that identifies and prioritizes risks specific to each school. </a:t>
            </a:r>
          </a:p>
          <a:p>
            <a:pPr>
              <a:lnSpc>
                <a:spcPct val="115000"/>
              </a:lnSpc>
            </a:pPr>
            <a:endParaRPr lang="en-US" dirty="0"/>
          </a:p>
          <a:p>
            <a:pPr>
              <a:lnSpc>
                <a:spcPct val="115000"/>
              </a:lnSpc>
            </a:pPr>
            <a:r>
              <a:rPr lang="en-US" b="1" dirty="0" smtClean="0"/>
              <a:t>Card Key Access System</a:t>
            </a:r>
            <a:r>
              <a:rPr lang="en-US" dirty="0" smtClean="0"/>
              <a:t> – Final review of card key access system proposals for WPS, WIS, WMS are in progress. Once installed, all external doors at all of the schools will be rekeyed to alleviate the current “everyone has a key” to the Woodland School </a:t>
            </a:r>
            <a:r>
              <a:rPr lang="en-US" dirty="0" smtClean="0"/>
              <a:t>doors phenomenon. </a:t>
            </a:r>
            <a:r>
              <a:rPr lang="en-US" dirty="0" smtClean="0"/>
              <a:t>The system provides card key access at strategic locations throughout each school for normal access and for facility use patrons. Each access point will be controlled through electric door strikes and the associated hardware. A duel side proximity card printer will be used to place the employees picture on the card and serve as the Employees badge.</a:t>
            </a:r>
          </a:p>
          <a:p>
            <a:pPr>
              <a:lnSpc>
                <a:spcPct val="115000"/>
              </a:lnSpc>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b="1" dirty="0" smtClean="0">
                <a:latin typeface="Calibri" panose="020F0502020204030204" pitchFamily="34" charset="0"/>
                <a:ea typeface="Calibri" panose="020F0502020204030204" pitchFamily="34" charset="0"/>
                <a:cs typeface="Times New Roman" panose="02020603050405020304" pitchFamily="18" charset="0"/>
              </a:rPr>
              <a:t>Job </a:t>
            </a:r>
            <a:r>
              <a:rPr lang="en-US" b="1" dirty="0">
                <a:latin typeface="Calibri" panose="020F0502020204030204" pitchFamily="34" charset="0"/>
                <a:ea typeface="Calibri" panose="020F0502020204030204" pitchFamily="34" charset="0"/>
                <a:cs typeface="Times New Roman" panose="02020603050405020304" pitchFamily="18" charset="0"/>
              </a:rPr>
              <a:t>Safety Analysis (JSA’s)</a:t>
            </a:r>
            <a:r>
              <a:rPr lang="en-US" dirty="0">
                <a:latin typeface="Calibri" panose="020F0502020204030204" pitchFamily="34" charset="0"/>
                <a:ea typeface="Calibri" panose="020F0502020204030204" pitchFamily="34" charset="0"/>
                <a:cs typeface="Times New Roman" panose="02020603050405020304" pitchFamily="18" charset="0"/>
              </a:rPr>
              <a:t> – Occupational health requires all employees be orientated to their work areas to identify potential hazards associated with their jobs and to ensure they have an detailed understanding of safety equipment and egress routes from their normal place of work. The JSA’s were delivered to the schools for deployment to their employees. WMS did a great </a:t>
            </a:r>
            <a:r>
              <a:rPr lang="en-US" dirty="0" smtClean="0">
                <a:latin typeface="Calibri" panose="020F0502020204030204" pitchFamily="34" charset="0"/>
                <a:ea typeface="Calibri" panose="020F0502020204030204" pitchFamily="34" charset="0"/>
                <a:cs typeface="Times New Roman" panose="02020603050405020304" pitchFamily="18" charset="0"/>
              </a:rPr>
              <a:t>job </a:t>
            </a:r>
            <a:r>
              <a:rPr lang="en-US" dirty="0">
                <a:latin typeface="Calibri" panose="020F0502020204030204" pitchFamily="34" charset="0"/>
                <a:ea typeface="Calibri" panose="020F0502020204030204" pitchFamily="34" charset="0"/>
                <a:cs typeface="Times New Roman" panose="02020603050405020304" pitchFamily="18" charset="0"/>
              </a:rPr>
              <a:t>completing the JSA’s </a:t>
            </a:r>
            <a:r>
              <a:rPr lang="en-US" dirty="0" smtClean="0">
                <a:latin typeface="Calibri" panose="020F0502020204030204" pitchFamily="34" charset="0"/>
                <a:ea typeface="Calibri" panose="020F0502020204030204" pitchFamily="34" charset="0"/>
                <a:cs typeface="Times New Roman" panose="02020603050405020304" pitchFamily="18" charset="0"/>
              </a:rPr>
              <a:t>for their team creating both </a:t>
            </a:r>
            <a:r>
              <a:rPr lang="en-US" dirty="0">
                <a:latin typeface="Calibri" panose="020F0502020204030204" pitchFamily="34" charset="0"/>
                <a:ea typeface="Calibri" panose="020F0502020204030204" pitchFamily="34" charset="0"/>
                <a:cs typeface="Times New Roman" panose="02020603050405020304" pitchFamily="18" charset="0"/>
              </a:rPr>
              <a:t>a fun and exciting </a:t>
            </a:r>
            <a:r>
              <a:rPr lang="en-US" dirty="0" smtClean="0">
                <a:latin typeface="Calibri" panose="020F0502020204030204" pitchFamily="34" charset="0"/>
                <a:ea typeface="Calibri" panose="020F0502020204030204" pitchFamily="34" charset="0"/>
                <a:cs typeface="Times New Roman" panose="02020603050405020304" pitchFamily="18" charset="0"/>
              </a:rPr>
              <a:t>challenge </a:t>
            </a:r>
            <a:r>
              <a:rPr lang="en-US" dirty="0">
                <a:latin typeface="Calibri" panose="020F0502020204030204" pitchFamily="34" charset="0"/>
                <a:ea typeface="Calibri" panose="020F0502020204030204" pitchFamily="34" charset="0"/>
                <a:cs typeface="Times New Roman" panose="02020603050405020304" pitchFamily="18" charset="0"/>
              </a:rPr>
              <a:t>to find pull stations, AEDs and Fire extinguishers. </a:t>
            </a:r>
          </a:p>
          <a:p>
            <a:pPr>
              <a:lnSpc>
                <a:spcPct val="115000"/>
              </a:lnSpc>
            </a:pPr>
            <a:endParaRPr lang="en-US" dirty="0" smtClean="0"/>
          </a:p>
          <a:p>
            <a:pPr>
              <a:lnSpc>
                <a:spcPct val="115000"/>
              </a:lnSpc>
            </a:pPr>
            <a:endParaRPr lang="en-US" dirty="0"/>
          </a:p>
          <a:p>
            <a:r>
              <a:rPr lang="en-US" dirty="0"/>
              <a:t>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896" y="821073"/>
            <a:ext cx="10515600" cy="4351338"/>
          </a:xfrm>
        </p:spPr>
        <p:txBody>
          <a:bodyPr>
            <a:normAutofit fontScale="25000" lnSpcReduction="20000"/>
          </a:bodyPr>
          <a:lstStyle/>
          <a:p>
            <a:endParaRPr lang="en-US" sz="1800" dirty="0" smtClean="0"/>
          </a:p>
          <a:p>
            <a:pPr>
              <a:lnSpc>
                <a:spcPct val="134000"/>
              </a:lnSpc>
              <a:spcAft>
                <a:spcPts val="1200"/>
              </a:spcAft>
            </a:pPr>
            <a:r>
              <a:rPr lang="en-US" sz="7200" dirty="0" smtClean="0"/>
              <a:t>LED conversion WMS- North coast electrical conducted a detailed survey of the WMS complex to assist in developing the ROI for converting to schools to LED. As stated in a previous board report, the benefits of shifting to LED include, better lighting color, energy savings (lamps and transformation) and maintenance savings. I expect to have the proposal  before December 1</a:t>
            </a:r>
            <a:r>
              <a:rPr lang="en-US" sz="7200" baseline="30000" dirty="0" smtClean="0"/>
              <a:t>st.</a:t>
            </a:r>
            <a:r>
              <a:rPr lang="en-US" sz="7200" dirty="0" smtClean="0"/>
              <a:t> </a:t>
            </a:r>
          </a:p>
          <a:p>
            <a:pPr>
              <a:lnSpc>
                <a:spcPct val="134000"/>
              </a:lnSpc>
              <a:spcAft>
                <a:spcPts val="1200"/>
              </a:spcAft>
            </a:pPr>
            <a:r>
              <a:rPr lang="en-US" sz="7600" dirty="0" smtClean="0"/>
              <a:t>Lead </a:t>
            </a:r>
            <a:r>
              <a:rPr lang="en-US" sz="7600" dirty="0"/>
              <a:t>Testing – </a:t>
            </a:r>
            <a:r>
              <a:rPr lang="en-US" sz="7600" dirty="0" smtClean="0"/>
              <a:t>Initial lead </a:t>
            </a:r>
            <a:r>
              <a:rPr lang="en-US" sz="7600" dirty="0"/>
              <a:t>testing at WPS and WIS resulted in all fixtures falling well below the threshold of 20 parts per billion. This meets the requirement of WAC 246-366A-130 (Water quality monitoring—Lead).  The WAC states that school officials shall conduct initial monitoring by sampling fifty percent of the plumbing fixtures regularly used for drinking or cooking in elementary schools or used by preschool children in K-12 schools within one year after the effective date of the WAC (July 2017) We will be responsible to sample the remaining fifty percent of the fixtures within two years of the effective date of the WAC </a:t>
            </a:r>
            <a:r>
              <a:rPr lang="en-US" sz="7600" dirty="0" smtClean="0"/>
              <a:t>(by July </a:t>
            </a:r>
            <a:r>
              <a:rPr lang="en-US" sz="7600" dirty="0"/>
              <a:t>2019). </a:t>
            </a:r>
            <a:endParaRPr lang="en-US" sz="7600" dirty="0" smtClean="0"/>
          </a:p>
          <a:p>
            <a:pPr marL="0" indent="0">
              <a:lnSpc>
                <a:spcPct val="170000"/>
              </a:lnSpc>
              <a:buNone/>
            </a:pPr>
            <a:r>
              <a:rPr lang="en-US" sz="5500" dirty="0" smtClean="0"/>
              <a:t>  </a:t>
            </a:r>
            <a:endParaRPr lang="en-US" sz="5500" dirty="0"/>
          </a:p>
        </p:txBody>
      </p:sp>
      <p:sp>
        <p:nvSpPr>
          <p:cNvPr id="4" name="Rectangle 3"/>
          <p:cNvSpPr/>
          <p:nvPr/>
        </p:nvSpPr>
        <p:spPr>
          <a:xfrm>
            <a:off x="464043" y="316473"/>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44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POWER COST AND WORK ORDER STATUS</a:t>
            </a:r>
            <a:endParaRPr lang="en-US" sz="2800" dirty="0"/>
          </a:p>
        </p:txBody>
      </p:sp>
      <p:pic>
        <p:nvPicPr>
          <p:cNvPr id="5" name="Content Placeholder 4"/>
          <p:cNvPicPr>
            <a:picLocks noGrp="1" noChangeAspect="1"/>
          </p:cNvPicPr>
          <p:nvPr>
            <p:ph idx="1"/>
          </p:nvPr>
        </p:nvPicPr>
        <p:blipFill>
          <a:blip r:embed="rId2"/>
          <a:stretch>
            <a:fillRect/>
          </a:stretch>
        </p:blipFill>
        <p:spPr>
          <a:xfrm>
            <a:off x="387440" y="1558344"/>
            <a:ext cx="5110181" cy="3178895"/>
          </a:xfrm>
          <a:prstGeom prst="rect">
            <a:avLst/>
          </a:prstGeom>
        </p:spPr>
      </p:pic>
      <p:pic>
        <p:nvPicPr>
          <p:cNvPr id="3" name="Picture 2"/>
          <p:cNvPicPr>
            <a:picLocks noChangeAspect="1"/>
          </p:cNvPicPr>
          <p:nvPr/>
        </p:nvPicPr>
        <p:blipFill>
          <a:blip r:embed="rId3"/>
          <a:stretch>
            <a:fillRect/>
          </a:stretch>
        </p:blipFill>
        <p:spPr>
          <a:xfrm>
            <a:off x="6160539" y="1558345"/>
            <a:ext cx="5288780" cy="3178895"/>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51"/>
            <a:ext cx="10515600" cy="626548"/>
          </a:xfrm>
        </p:spPr>
        <p:txBody>
          <a:bodyPr>
            <a:normAutofit/>
          </a:bodyPr>
          <a:lstStyle/>
          <a:p>
            <a:r>
              <a:rPr lang="en-US" sz="2800" b="1" dirty="0" smtClean="0"/>
              <a:t>FACILITY CHARTS – WATER USAGE, WHS, WIS, WMS, WPS</a:t>
            </a:r>
            <a:endParaRPr lang="en-US" sz="2800" b="1" dirty="0"/>
          </a:p>
        </p:txBody>
      </p:sp>
      <p:pic>
        <p:nvPicPr>
          <p:cNvPr id="8" name="Content Placeholder 7"/>
          <p:cNvPicPr>
            <a:picLocks noGrp="1" noChangeAspect="1"/>
          </p:cNvPicPr>
          <p:nvPr>
            <p:ph idx="1"/>
          </p:nvPr>
        </p:nvPicPr>
        <p:blipFill>
          <a:blip r:embed="rId2"/>
          <a:stretch>
            <a:fillRect/>
          </a:stretch>
        </p:blipFill>
        <p:spPr>
          <a:xfrm>
            <a:off x="553213" y="2766284"/>
            <a:ext cx="3146940" cy="1921429"/>
          </a:xfrm>
          <a:prstGeom prst="rect">
            <a:avLst/>
          </a:prstGeom>
        </p:spPr>
      </p:pic>
      <p:pic>
        <p:nvPicPr>
          <p:cNvPr id="4" name="Picture 3"/>
          <p:cNvPicPr>
            <a:picLocks noChangeAspect="1"/>
          </p:cNvPicPr>
          <p:nvPr/>
        </p:nvPicPr>
        <p:blipFill>
          <a:blip r:embed="rId3"/>
          <a:stretch>
            <a:fillRect/>
          </a:stretch>
        </p:blipFill>
        <p:spPr>
          <a:xfrm>
            <a:off x="553213" y="764963"/>
            <a:ext cx="3123141" cy="1862903"/>
          </a:xfrm>
          <a:prstGeom prst="rect">
            <a:avLst/>
          </a:prstGeom>
        </p:spPr>
      </p:pic>
      <p:pic>
        <p:nvPicPr>
          <p:cNvPr id="10" name="Picture 9"/>
          <p:cNvPicPr>
            <a:picLocks noChangeAspect="1"/>
          </p:cNvPicPr>
          <p:nvPr/>
        </p:nvPicPr>
        <p:blipFill>
          <a:blip r:embed="rId4"/>
          <a:stretch>
            <a:fillRect/>
          </a:stretch>
        </p:blipFill>
        <p:spPr>
          <a:xfrm>
            <a:off x="553213" y="4826131"/>
            <a:ext cx="3146940" cy="1897712"/>
          </a:xfrm>
          <a:prstGeom prst="rect">
            <a:avLst/>
          </a:prstGeom>
        </p:spPr>
      </p:pic>
      <p:pic>
        <p:nvPicPr>
          <p:cNvPr id="12" name="Picture 11"/>
          <p:cNvPicPr>
            <a:picLocks noChangeAspect="1"/>
          </p:cNvPicPr>
          <p:nvPr/>
        </p:nvPicPr>
        <p:blipFill>
          <a:blip r:embed="rId5"/>
          <a:stretch>
            <a:fillRect/>
          </a:stretch>
        </p:blipFill>
        <p:spPr>
          <a:xfrm>
            <a:off x="8201130" y="793353"/>
            <a:ext cx="3139283" cy="1834513"/>
          </a:xfrm>
          <a:prstGeom prst="rect">
            <a:avLst/>
          </a:prstGeom>
        </p:spPr>
      </p:pic>
      <p:pic>
        <p:nvPicPr>
          <p:cNvPr id="9" name="Picture 8"/>
          <p:cNvPicPr>
            <a:picLocks noChangeAspect="1"/>
          </p:cNvPicPr>
          <p:nvPr/>
        </p:nvPicPr>
        <p:blipFill>
          <a:blip r:embed="rId6"/>
          <a:stretch>
            <a:fillRect/>
          </a:stretch>
        </p:blipFill>
        <p:spPr>
          <a:xfrm>
            <a:off x="4369101" y="793355"/>
            <a:ext cx="3139282" cy="1834512"/>
          </a:xfrm>
          <a:prstGeom prst="rect">
            <a:avLst/>
          </a:prstGeom>
        </p:spPr>
      </p:pic>
      <p:pic>
        <p:nvPicPr>
          <p:cNvPr id="11" name="Content Placeholder 4"/>
          <p:cNvPicPr>
            <a:picLocks noChangeAspect="1"/>
          </p:cNvPicPr>
          <p:nvPr/>
        </p:nvPicPr>
        <p:blipFill>
          <a:blip r:embed="rId7"/>
          <a:stretch>
            <a:fillRect/>
          </a:stretch>
        </p:blipFill>
        <p:spPr>
          <a:xfrm>
            <a:off x="4397575" y="4826131"/>
            <a:ext cx="3110808" cy="1869794"/>
          </a:xfrm>
          <a:prstGeom prst="rect">
            <a:avLst/>
          </a:prstGeom>
        </p:spPr>
      </p:pic>
      <p:pic>
        <p:nvPicPr>
          <p:cNvPr id="14" name="Picture 13"/>
          <p:cNvPicPr>
            <a:picLocks noChangeAspect="1"/>
          </p:cNvPicPr>
          <p:nvPr/>
        </p:nvPicPr>
        <p:blipFill>
          <a:blip r:embed="rId8"/>
          <a:stretch>
            <a:fillRect/>
          </a:stretch>
        </p:blipFill>
        <p:spPr>
          <a:xfrm>
            <a:off x="4369101" y="2817919"/>
            <a:ext cx="3110808" cy="1869794"/>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21776" y="467672"/>
            <a:ext cx="10615756" cy="7478970"/>
          </a:xfrm>
          <a:prstGeom prst="rect">
            <a:avLst/>
          </a:prstGeom>
          <a:noFill/>
        </p:spPr>
        <p:txBody>
          <a:bodyPr wrap="square" rtlCol="0">
            <a:spAutoFit/>
          </a:bodyPr>
          <a:lstStyle/>
          <a:p>
            <a:endParaRPr lang="en-US" sz="2000" dirty="0"/>
          </a:p>
          <a:p>
            <a:r>
              <a:rPr lang="en-US" sz="2000" u="sng" dirty="0" smtClean="0"/>
              <a:t>Accidents for the month </a:t>
            </a:r>
          </a:p>
          <a:p>
            <a:r>
              <a:rPr lang="en-US" sz="2000" dirty="0" smtClean="0"/>
              <a:t>There were a total of 13 injuries in the month of </a:t>
            </a:r>
            <a:r>
              <a:rPr lang="en-US" sz="2000" dirty="0" smtClean="0"/>
              <a:t>October 7 </a:t>
            </a:r>
            <a:r>
              <a:rPr lang="en-US" sz="2000" dirty="0" smtClean="0"/>
              <a:t>students and 6 staff members. </a:t>
            </a:r>
            <a:endParaRPr lang="en-US" sz="2000" dirty="0"/>
          </a:p>
          <a:p>
            <a:endParaRPr lang="en-US" sz="2000" u="sng" dirty="0" smtClean="0"/>
          </a:p>
          <a:p>
            <a:r>
              <a:rPr lang="en-US" sz="2000" u="sng" dirty="0" smtClean="0"/>
              <a:t>Staff Accidents/Incidents (6)</a:t>
            </a:r>
          </a:p>
          <a:p>
            <a:pPr marL="342900" indent="-342900">
              <a:buFont typeface="Arial" panose="020B0604020202020204" pitchFamily="34" charset="0"/>
              <a:buChar char="•"/>
            </a:pPr>
            <a:r>
              <a:rPr lang="en-US" sz="2000" dirty="0" smtClean="0"/>
              <a:t>WPS – Angry student kicked and hit employee multiple times</a:t>
            </a:r>
          </a:p>
          <a:p>
            <a:pPr marL="342900" indent="-342900">
              <a:buFont typeface="Arial" panose="020B0604020202020204" pitchFamily="34" charset="0"/>
              <a:buChar char="•"/>
            </a:pPr>
            <a:r>
              <a:rPr lang="en-US" sz="2000" dirty="0" smtClean="0"/>
              <a:t>WPS – Angry student kicked IA multiple times </a:t>
            </a:r>
          </a:p>
          <a:p>
            <a:pPr marL="342900" indent="-342900">
              <a:buFont typeface="Arial" panose="020B0604020202020204" pitchFamily="34" charset="0"/>
              <a:buChar char="•"/>
            </a:pPr>
            <a:r>
              <a:rPr lang="en-US" sz="2000" dirty="0" smtClean="0"/>
              <a:t>WPS – Employee fell while chasing runaway student </a:t>
            </a:r>
          </a:p>
          <a:p>
            <a:pPr marL="342900" indent="-342900">
              <a:buFont typeface="Arial" panose="020B0604020202020204" pitchFamily="34" charset="0"/>
              <a:buChar char="•"/>
            </a:pPr>
            <a:r>
              <a:rPr lang="en-US" sz="2000" dirty="0" smtClean="0"/>
              <a:t>WPS – Angry student hit employee in the arm</a:t>
            </a:r>
          </a:p>
          <a:p>
            <a:pPr marL="342900" indent="-342900">
              <a:buFont typeface="Arial" panose="020B0604020202020204" pitchFamily="34" charset="0"/>
              <a:buChar char="•"/>
            </a:pPr>
            <a:r>
              <a:rPr lang="en-US" sz="2000" dirty="0" smtClean="0"/>
              <a:t>WPS – Angry student hit and kicked employee </a:t>
            </a:r>
          </a:p>
          <a:p>
            <a:pPr marL="342900" indent="-342900">
              <a:buFont typeface="Arial" panose="020B0604020202020204" pitchFamily="34" charset="0"/>
              <a:buChar char="•"/>
            </a:pPr>
            <a:r>
              <a:rPr lang="en-US" sz="2000" dirty="0" smtClean="0"/>
              <a:t>Team high – Wheel chair employee injured hand when transitioning through doorway  </a:t>
            </a:r>
          </a:p>
          <a:p>
            <a:pPr marL="342900" indent="-342900">
              <a:buFont typeface="Arial" panose="020B0604020202020204" pitchFamily="34" charset="0"/>
              <a:buChar char="•"/>
            </a:pPr>
            <a:endParaRPr lang="en-US" sz="2000" dirty="0"/>
          </a:p>
          <a:p>
            <a:r>
              <a:rPr lang="en-US" sz="2000" u="sng" dirty="0" smtClean="0"/>
              <a:t>Student Accidents/injuries </a:t>
            </a:r>
          </a:p>
          <a:p>
            <a:pPr marL="342900" indent="-342900">
              <a:buFont typeface="Arial" panose="020B0604020202020204" pitchFamily="34" charset="0"/>
              <a:buChar char="•"/>
            </a:pPr>
            <a:r>
              <a:rPr lang="en-US" sz="2000" dirty="0" smtClean="0"/>
              <a:t>WHS – Student suffered possible anxiety attack </a:t>
            </a:r>
          </a:p>
          <a:p>
            <a:pPr marL="342900" indent="-342900">
              <a:buFont typeface="Arial" panose="020B0604020202020204" pitchFamily="34" charset="0"/>
              <a:buChar char="•"/>
            </a:pPr>
            <a:r>
              <a:rPr lang="en-US" sz="2000" dirty="0" smtClean="0"/>
              <a:t>Yale – Student slipped at recess and bumped head</a:t>
            </a:r>
          </a:p>
          <a:p>
            <a:pPr marL="342900" indent="-342900">
              <a:buFont typeface="Arial" panose="020B0604020202020204" pitchFamily="34" charset="0"/>
              <a:buChar char="•"/>
            </a:pPr>
            <a:r>
              <a:rPr lang="en-US" sz="2000" dirty="0" smtClean="0"/>
              <a:t>WIS – Student running backwards hit head on pole</a:t>
            </a:r>
          </a:p>
          <a:p>
            <a:pPr marL="342900" indent="-342900">
              <a:buFont typeface="Arial" panose="020B0604020202020204" pitchFamily="34" charset="0"/>
              <a:buChar char="•"/>
            </a:pPr>
            <a:r>
              <a:rPr lang="en-US" sz="2000" dirty="0" smtClean="0"/>
              <a:t>WHS – Student broke finger sprained wrist at JV football game</a:t>
            </a:r>
          </a:p>
          <a:p>
            <a:pPr marL="342900" indent="-342900">
              <a:buFont typeface="Arial" panose="020B0604020202020204" pitchFamily="34" charset="0"/>
              <a:buChar char="•"/>
            </a:pPr>
            <a:r>
              <a:rPr lang="en-US" sz="2000" dirty="0" smtClean="0"/>
              <a:t>WHS – Student sprained ankle at football game</a:t>
            </a:r>
          </a:p>
          <a:p>
            <a:pPr marL="342900" indent="-342900">
              <a:buFont typeface="Arial" panose="020B0604020202020204" pitchFamily="34" charset="0"/>
              <a:buChar char="•"/>
            </a:pPr>
            <a:r>
              <a:rPr lang="en-US" sz="2000" dirty="0" smtClean="0"/>
              <a:t>WHS – Student fell and injured shoulder playing volleyball game </a:t>
            </a:r>
          </a:p>
          <a:p>
            <a:pPr marL="342900" indent="-342900">
              <a:buFont typeface="Arial" panose="020B0604020202020204" pitchFamily="34" charset="0"/>
              <a:buChar char="•"/>
            </a:pPr>
            <a:r>
              <a:rPr lang="en-US" sz="2000" dirty="0" smtClean="0"/>
              <a:t>WPS - Agitated student fell while jumping desk to desk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endParaRPr lang="en-US" sz="2000" dirty="0"/>
          </a:p>
          <a:p>
            <a:endParaRPr lang="en-US" sz="2000" b="1" u="sng" dirty="0"/>
          </a:p>
        </p:txBody>
      </p:sp>
      <p:sp>
        <p:nvSpPr>
          <p:cNvPr id="5" name="TextBox 4"/>
          <p:cNvSpPr txBox="1"/>
          <p:nvPr/>
        </p:nvSpPr>
        <p:spPr>
          <a:xfrm>
            <a:off x="312110" y="206062"/>
            <a:ext cx="1324080" cy="523220"/>
          </a:xfrm>
          <a:prstGeom prst="rect">
            <a:avLst/>
          </a:prstGeom>
          <a:noFill/>
        </p:spPr>
        <p:txBody>
          <a:bodyPr wrap="none" rtlCol="0">
            <a:spAutoFit/>
          </a:bodyPr>
          <a:lstStyle/>
          <a:p>
            <a:r>
              <a:rPr lang="en-US" sz="2800" i="1" dirty="0" smtClean="0"/>
              <a:t>SAFETY </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3" name="Picture 2"/>
          <p:cNvPicPr>
            <a:picLocks noChangeAspect="1"/>
          </p:cNvPicPr>
          <p:nvPr/>
        </p:nvPicPr>
        <p:blipFill>
          <a:blip r:embed="rId2"/>
          <a:stretch>
            <a:fillRect/>
          </a:stretch>
        </p:blipFill>
        <p:spPr>
          <a:xfrm>
            <a:off x="980242" y="674312"/>
            <a:ext cx="4770317" cy="2786113"/>
          </a:xfrm>
          <a:prstGeom prst="rect">
            <a:avLst/>
          </a:prstGeom>
        </p:spPr>
      </p:pic>
      <p:pic>
        <p:nvPicPr>
          <p:cNvPr id="4" name="Picture 3"/>
          <p:cNvPicPr>
            <a:picLocks noChangeAspect="1"/>
          </p:cNvPicPr>
          <p:nvPr/>
        </p:nvPicPr>
        <p:blipFill>
          <a:blip r:embed="rId3"/>
          <a:stretch>
            <a:fillRect/>
          </a:stretch>
        </p:blipFill>
        <p:spPr>
          <a:xfrm>
            <a:off x="6421120" y="674312"/>
            <a:ext cx="4831277" cy="2755631"/>
          </a:xfrm>
          <a:prstGeom prst="rect">
            <a:avLst/>
          </a:prstGeom>
        </p:spPr>
      </p:pic>
      <p:pic>
        <p:nvPicPr>
          <p:cNvPr id="5" name="Picture 4"/>
          <p:cNvPicPr>
            <a:picLocks noChangeAspect="1"/>
          </p:cNvPicPr>
          <p:nvPr/>
        </p:nvPicPr>
        <p:blipFill>
          <a:blip r:embed="rId4"/>
          <a:stretch>
            <a:fillRect/>
          </a:stretch>
        </p:blipFill>
        <p:spPr>
          <a:xfrm>
            <a:off x="980243" y="3643305"/>
            <a:ext cx="4770316" cy="2981015"/>
          </a:xfrm>
          <a:prstGeom prst="rect">
            <a:avLst/>
          </a:prstGeom>
        </p:spPr>
      </p:pic>
      <p:pic>
        <p:nvPicPr>
          <p:cNvPr id="10" name="Picture 9"/>
          <p:cNvPicPr>
            <a:picLocks noChangeAspect="1"/>
          </p:cNvPicPr>
          <p:nvPr/>
        </p:nvPicPr>
        <p:blipFill>
          <a:blip r:embed="rId5"/>
          <a:stretch>
            <a:fillRect/>
          </a:stretch>
        </p:blipFill>
        <p:spPr>
          <a:xfrm>
            <a:off x="6421120" y="3643304"/>
            <a:ext cx="4831277" cy="2981015"/>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5450</TotalTime>
  <Words>679</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105</cp:revision>
  <dcterms:created xsi:type="dcterms:W3CDTF">2016-04-19T23:51:26Z</dcterms:created>
  <dcterms:modified xsi:type="dcterms:W3CDTF">2016-11-21T21:14:36Z</dcterms:modified>
</cp:coreProperties>
</file>